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0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9AC"/>
    <a:srgbClr val="FF0066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4660"/>
  </p:normalViewPr>
  <p:slideViewPr>
    <p:cSldViewPr>
      <p:cViewPr varScale="1">
        <p:scale>
          <a:sx n="70" d="100"/>
          <a:sy n="70" d="100"/>
        </p:scale>
        <p:origin x="12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59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8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3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72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7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64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205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6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6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9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59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25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2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59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1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28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95CD1BF-7F24-4E60-BA4E-F4FC9E5CE503}" type="datetimeFigureOut">
              <a:rPr lang="fr-FR" smtClean="0"/>
              <a:pPr/>
              <a:t>20/03/2025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D9A4E3E-AB57-42B7-9F23-184085403A7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419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be_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68285"/>
            <a:ext cx="1008112" cy="158971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04609"/>
            <a:ext cx="8748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u="sng" dirty="0">
                <a:solidFill>
                  <a:srgbClr val="00B0F0"/>
                </a:solidFill>
              </a:rPr>
              <a:t>Réponse</a:t>
            </a:r>
            <a:r>
              <a:rPr lang="en-US" sz="2200" b="1" u="sng" dirty="0">
                <a:solidFill>
                  <a:srgbClr val="00B0F0"/>
                </a:solidFill>
              </a:rPr>
              <a:t> </a:t>
            </a:r>
            <a:r>
              <a:rPr lang="en-US" sz="2200" b="1" u="sng" dirty="0" err="1">
                <a:solidFill>
                  <a:srgbClr val="00B0F0"/>
                </a:solidFill>
              </a:rPr>
              <a:t>immunitaire</a:t>
            </a:r>
            <a:r>
              <a:rPr lang="en-US" sz="2200" b="1" u="sng" dirty="0">
                <a:solidFill>
                  <a:srgbClr val="00B0F0"/>
                </a:solidFill>
              </a:rPr>
              <a:t> </a:t>
            </a:r>
            <a:r>
              <a:rPr lang="fr-FR" sz="2200" b="1" u="sng" dirty="0">
                <a:solidFill>
                  <a:srgbClr val="00B0F0"/>
                </a:solidFill>
              </a:rPr>
              <a:t>spécifique à médiation humorale – lymphocyte </a:t>
            </a:r>
            <a:r>
              <a:rPr lang="en-US" sz="2200" b="1" u="sng" dirty="0">
                <a:solidFill>
                  <a:srgbClr val="00B0F0"/>
                </a:solidFill>
              </a:rPr>
              <a:t>B</a:t>
            </a:r>
            <a:endParaRPr lang="fr-FR" sz="2200" b="1" u="sng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3904" y="1117270"/>
            <a:ext cx="28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E719AC"/>
                </a:solidFill>
              </a:rPr>
              <a:t>Légende:</a:t>
            </a:r>
            <a:r>
              <a:rPr lang="fr-FR" b="1" dirty="0">
                <a:solidFill>
                  <a:srgbClr val="E719AC"/>
                </a:solidFill>
              </a:rPr>
              <a:t> </a:t>
            </a:r>
          </a:p>
          <a:p>
            <a:r>
              <a:rPr lang="fr-FR" b="1" dirty="0">
                <a:solidFill>
                  <a:srgbClr val="E719AC"/>
                </a:solidFill>
              </a:rPr>
              <a:t>A:</a:t>
            </a:r>
            <a:r>
              <a:rPr lang="fr-FR" dirty="0"/>
              <a:t> sélection clonale</a:t>
            </a:r>
          </a:p>
          <a:p>
            <a:r>
              <a:rPr lang="fr-FR" b="1" dirty="0">
                <a:solidFill>
                  <a:srgbClr val="E719AC"/>
                </a:solidFill>
              </a:rPr>
              <a:t>B:</a:t>
            </a:r>
            <a:r>
              <a:rPr lang="fr-FR" dirty="0"/>
              <a:t> activation des LB par l’IL4 produite par les LT4</a:t>
            </a:r>
          </a:p>
          <a:p>
            <a:r>
              <a:rPr lang="fr-FR" b="1" dirty="0">
                <a:solidFill>
                  <a:srgbClr val="E719AC"/>
                </a:solidFill>
              </a:rPr>
              <a:t>C:</a:t>
            </a:r>
            <a:r>
              <a:rPr lang="fr-FR" dirty="0"/>
              <a:t> multiplication des LB</a:t>
            </a:r>
          </a:p>
          <a:p>
            <a:r>
              <a:rPr lang="fr-FR" b="1" dirty="0">
                <a:solidFill>
                  <a:srgbClr val="E719AC"/>
                </a:solidFill>
              </a:rPr>
              <a:t>D:</a:t>
            </a:r>
            <a:r>
              <a:rPr lang="fr-FR" dirty="0"/>
              <a:t> une partie se transforme en LB mémoires</a:t>
            </a:r>
          </a:p>
          <a:p>
            <a:r>
              <a:rPr lang="fr-FR" b="1" dirty="0">
                <a:solidFill>
                  <a:srgbClr val="E719AC"/>
                </a:solidFill>
              </a:rPr>
              <a:t>E: </a:t>
            </a:r>
            <a:r>
              <a:rPr lang="fr-FR" dirty="0"/>
              <a:t>une autre partie se différencie en plasmocytes sécréteurs d’anticorps</a:t>
            </a:r>
          </a:p>
          <a:p>
            <a:r>
              <a:rPr lang="fr-FR" b="1" dirty="0">
                <a:solidFill>
                  <a:srgbClr val="E719AC"/>
                </a:solidFill>
              </a:rPr>
              <a:t>F: </a:t>
            </a:r>
            <a:r>
              <a:rPr lang="fr-FR" dirty="0"/>
              <a:t>Libération des anticorps dans le sang</a:t>
            </a:r>
          </a:p>
          <a:p>
            <a:r>
              <a:rPr lang="fr-FR" b="1" dirty="0">
                <a:solidFill>
                  <a:srgbClr val="E719AC"/>
                </a:solidFill>
              </a:rPr>
              <a:t>G: </a:t>
            </a:r>
            <a:r>
              <a:rPr lang="fr-FR" dirty="0"/>
              <a:t>neutralisation des antigènes par les anticorps spécifiques</a:t>
            </a:r>
          </a:p>
        </p:txBody>
      </p:sp>
      <p:sp>
        <p:nvSpPr>
          <p:cNvPr id="10" name="Rectangle à coins arrondis 4"/>
          <p:cNvSpPr/>
          <p:nvPr/>
        </p:nvSpPr>
        <p:spPr>
          <a:xfrm>
            <a:off x="2555776" y="5916315"/>
            <a:ext cx="5026883" cy="644184"/>
          </a:xfrm>
          <a:prstGeom prst="wedgeRoundRectCallout">
            <a:avLst>
              <a:gd name="adj1" fmla="val 61803"/>
              <a:gd name="adj2" fmla="val -39801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Je commence par la RI spécifique à médiation humorale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45367"/>
            <a:ext cx="54006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be_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68285"/>
            <a:ext cx="1008112" cy="158971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04609"/>
            <a:ext cx="87984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u="sng" dirty="0">
                <a:solidFill>
                  <a:srgbClr val="00B0F0"/>
                </a:solidFill>
              </a:rPr>
              <a:t>Réponse</a:t>
            </a:r>
            <a:r>
              <a:rPr lang="en-US" sz="2200" b="1" u="sng" dirty="0">
                <a:solidFill>
                  <a:srgbClr val="00B0F0"/>
                </a:solidFill>
              </a:rPr>
              <a:t> </a:t>
            </a:r>
            <a:r>
              <a:rPr lang="en-US" sz="2200" b="1" u="sng" dirty="0" err="1">
                <a:solidFill>
                  <a:srgbClr val="00B0F0"/>
                </a:solidFill>
              </a:rPr>
              <a:t>immunitaire</a:t>
            </a:r>
            <a:r>
              <a:rPr lang="en-US" sz="2200" b="1" u="sng" dirty="0">
                <a:solidFill>
                  <a:srgbClr val="00B0F0"/>
                </a:solidFill>
              </a:rPr>
              <a:t> </a:t>
            </a:r>
            <a:r>
              <a:rPr lang="fr-FR" sz="2200" b="1" u="sng" dirty="0">
                <a:solidFill>
                  <a:srgbClr val="00B0F0"/>
                </a:solidFill>
              </a:rPr>
              <a:t>spécifique à médiation cellulaire – lymphocyte </a:t>
            </a:r>
            <a:r>
              <a:rPr lang="en-US" sz="2200" b="1" u="sng" dirty="0">
                <a:solidFill>
                  <a:srgbClr val="00B0F0"/>
                </a:solidFill>
              </a:rPr>
              <a:t>T8</a:t>
            </a:r>
            <a:endParaRPr lang="fr-FR" sz="2200" b="1" u="sng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1117272"/>
            <a:ext cx="3515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E719AC"/>
                </a:solidFill>
              </a:rPr>
              <a:t>Légende:</a:t>
            </a:r>
            <a:r>
              <a:rPr lang="fr-FR" b="1" dirty="0">
                <a:solidFill>
                  <a:srgbClr val="E719AC"/>
                </a:solidFill>
              </a:rPr>
              <a:t> </a:t>
            </a:r>
          </a:p>
          <a:p>
            <a:r>
              <a:rPr lang="fr-FR" b="1" dirty="0">
                <a:solidFill>
                  <a:srgbClr val="E719AC"/>
                </a:solidFill>
              </a:rPr>
              <a:t>A:</a:t>
            </a:r>
            <a:r>
              <a:rPr lang="fr-FR" dirty="0"/>
              <a:t> sélection clonale</a:t>
            </a:r>
          </a:p>
          <a:p>
            <a:r>
              <a:rPr lang="fr-FR" b="1" dirty="0">
                <a:solidFill>
                  <a:srgbClr val="E719AC"/>
                </a:solidFill>
              </a:rPr>
              <a:t>B:</a:t>
            </a:r>
            <a:r>
              <a:rPr lang="fr-FR" dirty="0"/>
              <a:t> activation des LT8 par l’IL2 produite par les LT4</a:t>
            </a:r>
          </a:p>
          <a:p>
            <a:r>
              <a:rPr lang="fr-FR" b="1" dirty="0">
                <a:solidFill>
                  <a:srgbClr val="E719AC"/>
                </a:solidFill>
              </a:rPr>
              <a:t>C:</a:t>
            </a:r>
            <a:r>
              <a:rPr lang="fr-FR" dirty="0"/>
              <a:t> multiplication des LT8</a:t>
            </a:r>
          </a:p>
          <a:p>
            <a:r>
              <a:rPr lang="fr-FR" b="1" dirty="0">
                <a:solidFill>
                  <a:srgbClr val="E719AC"/>
                </a:solidFill>
              </a:rPr>
              <a:t>D:</a:t>
            </a:r>
            <a:r>
              <a:rPr lang="fr-FR" dirty="0"/>
              <a:t> une partie se transforme en LT mémoires</a:t>
            </a:r>
          </a:p>
          <a:p>
            <a:r>
              <a:rPr lang="fr-FR" b="1" dirty="0">
                <a:solidFill>
                  <a:srgbClr val="E719AC"/>
                </a:solidFill>
              </a:rPr>
              <a:t>E: </a:t>
            </a:r>
            <a:r>
              <a:rPr lang="fr-FR" dirty="0"/>
              <a:t>une autre partie se différencie en LT cytotoxiques</a:t>
            </a:r>
          </a:p>
          <a:p>
            <a:r>
              <a:rPr lang="fr-FR" b="1" dirty="0">
                <a:solidFill>
                  <a:srgbClr val="E719AC"/>
                </a:solidFill>
              </a:rPr>
              <a:t>F: </a:t>
            </a:r>
            <a:r>
              <a:rPr lang="fr-FR" dirty="0"/>
              <a:t>Lyse de la cellule infectée (baiser de la mort)</a:t>
            </a:r>
          </a:p>
        </p:txBody>
      </p:sp>
      <p:sp>
        <p:nvSpPr>
          <p:cNvPr id="10" name="Rectangle à coins arrondis 4"/>
          <p:cNvSpPr/>
          <p:nvPr/>
        </p:nvSpPr>
        <p:spPr>
          <a:xfrm>
            <a:off x="2526820" y="6017365"/>
            <a:ext cx="5026883" cy="644184"/>
          </a:xfrm>
          <a:prstGeom prst="wedgeRoundRectCallout">
            <a:avLst>
              <a:gd name="adj1" fmla="val 62354"/>
              <a:gd name="adj2" fmla="val -44103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Je passe </a:t>
            </a:r>
            <a:r>
              <a:rPr lang="fr-F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fr-FR" b="1" dirty="0">
                <a:solidFill>
                  <a:srgbClr val="FFC000"/>
                </a:solidFill>
              </a:rPr>
              <a:t>la RI spécifique à médiation cellulaire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" y="604143"/>
            <a:ext cx="51720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05976"/>
            <a:ext cx="6982460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025" y="5462291"/>
            <a:ext cx="683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92D050"/>
                </a:solidFill>
              </a:rPr>
              <a:t>Schéma-bilan du déclenchement et des étapes de la RI spécifique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6" y="2591289"/>
            <a:ext cx="1507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Lieu de déclenchement de l’immunité </a:t>
            </a:r>
            <a:r>
              <a:rPr lang="fr-FR" sz="1600" dirty="0" err="1">
                <a:solidFill>
                  <a:srgbClr val="00B0F0"/>
                </a:solidFill>
              </a:rPr>
              <a:t>spécifique:dans</a:t>
            </a:r>
            <a:r>
              <a:rPr lang="fr-FR" sz="1600" dirty="0">
                <a:solidFill>
                  <a:srgbClr val="00B0F0"/>
                </a:solidFill>
              </a:rPr>
              <a:t> les organes lymphoïdes secondaires</a:t>
            </a:r>
          </a:p>
        </p:txBody>
      </p:sp>
    </p:spTree>
    <p:extLst>
      <p:ext uri="{BB962C8B-B14F-4D97-AF65-F5344CB8AC3E}">
        <p14:creationId xmlns:p14="http://schemas.microsoft.com/office/powerpoint/2010/main" val="367309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86" y="1124744"/>
            <a:ext cx="8682402" cy="4143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086" y="515757"/>
            <a:ext cx="683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92D050"/>
                </a:solidFill>
              </a:rPr>
              <a:t>Déclenchement et  étapes de la RI spécifique</a:t>
            </a:r>
          </a:p>
        </p:txBody>
      </p:sp>
    </p:spTree>
    <p:extLst>
      <p:ext uri="{BB962C8B-B14F-4D97-AF65-F5344CB8AC3E}">
        <p14:creationId xmlns:p14="http://schemas.microsoft.com/office/powerpoint/2010/main" val="231023813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1491</TotalTime>
  <Words>178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Corbel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l’immunité</dc:title>
  <dc:creator>Sylvie</dc:creator>
  <cp:lastModifiedBy>Admin</cp:lastModifiedBy>
  <cp:revision>600</cp:revision>
  <dcterms:created xsi:type="dcterms:W3CDTF">2010-02-14T16:51:19Z</dcterms:created>
  <dcterms:modified xsi:type="dcterms:W3CDTF">2025-03-20T08:18:04Z</dcterms:modified>
</cp:coreProperties>
</file>